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5" d="100"/>
          <a:sy n="105" d="100"/>
        </p:scale>
        <p:origin x="80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m4a"/><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iki.sei.cmu.edu/confluence/display/c" TargetMode="External"/><Relationship Id="rId3" Type="http://schemas.openxmlformats.org/officeDocument/2006/relationships/audio" Target="../media/media18.m4a"/><Relationship Id="rId7" Type="http://schemas.openxmlformats.org/officeDocument/2006/relationships/hyperlink" Target="https://www.fortinet.com/blog/ciso-collective/it-security-policy-best-practices-guide" TargetMode="External"/><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hyperlink" Target="https://www.perforce.com/blog/qac/coding-standards-best-practices-how-use-coding-standards" TargetMode="External"/><Relationship Id="rId5" Type="http://schemas.openxmlformats.org/officeDocument/2006/relationships/notesSlide" Target="../notesSlides/notesSlide14.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Tyler Primas</a:t>
            </a:r>
            <a:endParaRPr sz="1850" i="1" dirty="0"/>
          </a:p>
        </p:txBody>
      </p:sp>
      <p:pic>
        <p:nvPicPr>
          <p:cNvPr id="146" name="Google Shape;146;p1" descr="Green Pace logo"/>
          <p:cNvPicPr preferRelativeResize="0"/>
          <p:nvPr/>
        </p:nvPicPr>
        <p:blipFill>
          <a:blip r:embed="rId7">
            <a:alphaModFix/>
          </a:blip>
          <a:stretch>
            <a:fillRect/>
          </a:stretch>
        </p:blipFill>
        <p:spPr>
          <a:xfrm>
            <a:off x="7440774" y="659854"/>
            <a:ext cx="2921424" cy="3786772"/>
          </a:xfrm>
          <a:prstGeom prst="rect">
            <a:avLst/>
          </a:prstGeom>
          <a:noFill/>
          <a:ln>
            <a:noFill/>
          </a:ln>
        </p:spPr>
      </p:pic>
      <p:pic>
        <p:nvPicPr>
          <p:cNvPr id="49" name="Recorded Sound">
            <a:hlinkClick r:id="" action="ppaction://media"/>
            <a:extLst>
              <a:ext uri="{FF2B5EF4-FFF2-40B4-BE49-F238E27FC236}">
                <a16:creationId xmlns:a16="http://schemas.microsoft.com/office/drawing/2014/main" id="{555E04E1-D77D-466A-6672-041F6B9E7BE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103864" y="5922264"/>
            <a:ext cx="609600" cy="609600"/>
          </a:xfrm>
          <a:prstGeom prst="rect">
            <a:avLst/>
          </a:prstGeom>
        </p:spPr>
      </p:pic>
    </p:spTree>
    <p:custDataLst>
      <p:tags r:id="rId2"/>
    </p:custDataLst>
  </p:cSld>
  <p:clrMapOvr>
    <a:overrideClrMapping bg1="lt1" tx1="dk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311"/>
    </mc:Choice>
    <mc:Fallback>
      <p:transition spd="slow" advTm="6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1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11A9-6323-0D6D-D9E0-1A71E40B48B9}"/>
              </a:ext>
            </a:extLst>
          </p:cNvPr>
          <p:cNvSpPr>
            <a:spLocks noGrp="1"/>
          </p:cNvSpPr>
          <p:nvPr>
            <p:ph type="title"/>
          </p:nvPr>
        </p:nvSpPr>
        <p:spPr/>
        <p:txBody>
          <a:bodyPr/>
          <a:lstStyle/>
          <a:p>
            <a:r>
              <a:rPr lang="en-US" dirty="0"/>
              <a:t>Clear Erases Collection</a:t>
            </a:r>
          </a:p>
        </p:txBody>
      </p:sp>
      <p:pic>
        <p:nvPicPr>
          <p:cNvPr id="5" name="Picture 4" descr="A computer screen with text and images&#10;&#10;Description automatically generated">
            <a:extLst>
              <a:ext uri="{FF2B5EF4-FFF2-40B4-BE49-F238E27FC236}">
                <a16:creationId xmlns:a16="http://schemas.microsoft.com/office/drawing/2014/main" id="{244326F9-6E5C-CFB3-7F5A-D2765E3325CF}"/>
              </a:ext>
            </a:extLst>
          </p:cNvPr>
          <p:cNvPicPr>
            <a:picLocks noChangeAspect="1"/>
          </p:cNvPicPr>
          <p:nvPr/>
        </p:nvPicPr>
        <p:blipFill>
          <a:blip r:embed="rId4"/>
          <a:stretch>
            <a:fillRect/>
          </a:stretch>
        </p:blipFill>
        <p:spPr>
          <a:xfrm>
            <a:off x="4364450" y="2168264"/>
            <a:ext cx="3463100" cy="2521472"/>
          </a:xfrm>
          <a:prstGeom prst="rect">
            <a:avLst/>
          </a:prstGeom>
        </p:spPr>
      </p:pic>
      <p:pic>
        <p:nvPicPr>
          <p:cNvPr id="7" name="Picture 6">
            <a:extLst>
              <a:ext uri="{FF2B5EF4-FFF2-40B4-BE49-F238E27FC236}">
                <a16:creationId xmlns:a16="http://schemas.microsoft.com/office/drawing/2014/main" id="{70843D3F-E240-23C5-70F2-F69B11EACE28}"/>
              </a:ext>
            </a:extLst>
          </p:cNvPr>
          <p:cNvPicPr>
            <a:picLocks noChangeAspect="1"/>
          </p:cNvPicPr>
          <p:nvPr/>
        </p:nvPicPr>
        <p:blipFill>
          <a:blip r:embed="rId5"/>
          <a:stretch>
            <a:fillRect/>
          </a:stretch>
        </p:blipFill>
        <p:spPr>
          <a:xfrm>
            <a:off x="2886712" y="5454868"/>
            <a:ext cx="6418576" cy="412813"/>
          </a:xfrm>
          <a:prstGeom prst="rect">
            <a:avLst/>
          </a:prstGeom>
        </p:spPr>
      </p:pic>
      <p:pic>
        <p:nvPicPr>
          <p:cNvPr id="8" name="Recorded Sound">
            <a:hlinkClick r:id="" action="ppaction://media"/>
            <a:extLst>
              <a:ext uri="{FF2B5EF4-FFF2-40B4-BE49-F238E27FC236}">
                <a16:creationId xmlns:a16="http://schemas.microsoft.com/office/drawing/2014/main" id="{AD7A8D78-2C17-6447-FEC8-1D729267E4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08920" y="5788827"/>
            <a:ext cx="609600" cy="609600"/>
          </a:xfrm>
          <a:prstGeom prst="rect">
            <a:avLst/>
          </a:prstGeom>
        </p:spPr>
      </p:pic>
    </p:spTree>
    <p:extLst>
      <p:ext uri="{BB962C8B-B14F-4D97-AF65-F5344CB8AC3E}">
        <p14:creationId xmlns:p14="http://schemas.microsoft.com/office/powerpoint/2010/main" val="763029243"/>
      </p:ext>
    </p:extLst>
  </p:cSld>
  <p:clrMapOvr>
    <a:masterClrMapping/>
  </p:clrMapOvr>
  <mc:AlternateContent xmlns:mc="http://schemas.openxmlformats.org/markup-compatibility/2006">
    <mc:Choice xmlns:p14="http://schemas.microsoft.com/office/powerpoint/2010/main" Requires="p14">
      <p:transition spd="slow" p14:dur="2000" advTm="14650"/>
    </mc:Choice>
    <mc:Fallback>
      <p:transition spd="slow" advTm="14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FDFC-3606-810D-8F65-AA62598928A0}"/>
              </a:ext>
            </a:extLst>
          </p:cNvPr>
          <p:cNvSpPr>
            <a:spLocks noGrp="1"/>
          </p:cNvSpPr>
          <p:nvPr>
            <p:ph type="title"/>
          </p:nvPr>
        </p:nvSpPr>
        <p:spPr/>
        <p:txBody>
          <a:bodyPr/>
          <a:lstStyle/>
          <a:p>
            <a:r>
              <a:rPr lang="en-US" dirty="0"/>
              <a:t>Empty on Create</a:t>
            </a:r>
          </a:p>
        </p:txBody>
      </p:sp>
      <p:pic>
        <p:nvPicPr>
          <p:cNvPr id="5" name="Picture 4" descr="A computer screen with white text&#10;&#10;Description automatically generated">
            <a:extLst>
              <a:ext uri="{FF2B5EF4-FFF2-40B4-BE49-F238E27FC236}">
                <a16:creationId xmlns:a16="http://schemas.microsoft.com/office/drawing/2014/main" id="{8D1FCB28-516C-0707-5B8A-29EC420A46F9}"/>
              </a:ext>
            </a:extLst>
          </p:cNvPr>
          <p:cNvPicPr>
            <a:picLocks noChangeAspect="1"/>
          </p:cNvPicPr>
          <p:nvPr/>
        </p:nvPicPr>
        <p:blipFill>
          <a:blip r:embed="rId4"/>
          <a:stretch>
            <a:fillRect/>
          </a:stretch>
        </p:blipFill>
        <p:spPr>
          <a:xfrm>
            <a:off x="3907962" y="2194561"/>
            <a:ext cx="4376076" cy="2029967"/>
          </a:xfrm>
          <a:prstGeom prst="rect">
            <a:avLst/>
          </a:prstGeom>
        </p:spPr>
      </p:pic>
      <p:pic>
        <p:nvPicPr>
          <p:cNvPr id="7" name="Picture 6">
            <a:extLst>
              <a:ext uri="{FF2B5EF4-FFF2-40B4-BE49-F238E27FC236}">
                <a16:creationId xmlns:a16="http://schemas.microsoft.com/office/drawing/2014/main" id="{EC0CCA1B-5DA6-A633-3C85-F17796A2ADFD}"/>
              </a:ext>
            </a:extLst>
          </p:cNvPr>
          <p:cNvPicPr>
            <a:picLocks noChangeAspect="1"/>
          </p:cNvPicPr>
          <p:nvPr/>
        </p:nvPicPr>
        <p:blipFill>
          <a:blip r:embed="rId5"/>
          <a:stretch>
            <a:fillRect/>
          </a:stretch>
        </p:blipFill>
        <p:spPr>
          <a:xfrm>
            <a:off x="3070683" y="5078642"/>
            <a:ext cx="6050634" cy="464351"/>
          </a:xfrm>
          <a:prstGeom prst="rect">
            <a:avLst/>
          </a:prstGeom>
        </p:spPr>
      </p:pic>
      <p:pic>
        <p:nvPicPr>
          <p:cNvPr id="8" name="Recorded Sound">
            <a:hlinkClick r:id="" action="ppaction://media"/>
            <a:extLst>
              <a:ext uri="{FF2B5EF4-FFF2-40B4-BE49-F238E27FC236}">
                <a16:creationId xmlns:a16="http://schemas.microsoft.com/office/drawing/2014/main" id="{4E0F40FA-6CEA-3872-C124-A5F40B42B8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26040" y="5597857"/>
            <a:ext cx="609600" cy="609600"/>
          </a:xfrm>
          <a:prstGeom prst="rect">
            <a:avLst/>
          </a:prstGeom>
        </p:spPr>
      </p:pic>
    </p:spTree>
    <p:extLst>
      <p:ext uri="{BB962C8B-B14F-4D97-AF65-F5344CB8AC3E}">
        <p14:creationId xmlns:p14="http://schemas.microsoft.com/office/powerpoint/2010/main" val="2279334034"/>
      </p:ext>
    </p:extLst>
  </p:cSld>
  <p:clrMapOvr>
    <a:masterClrMapping/>
  </p:clrMapOvr>
  <mc:AlternateContent xmlns:mc="http://schemas.openxmlformats.org/markup-compatibility/2006">
    <mc:Choice xmlns:p14="http://schemas.microsoft.com/office/powerpoint/2010/main" Requires="p14">
      <p:transition spd="slow" p14:dur="2000" advTm="10216"/>
    </mc:Choice>
    <mc:Fallback>
      <p:transition spd="slow" advTm="10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E742E-205C-5090-61A0-4719E84453D7}"/>
              </a:ext>
            </a:extLst>
          </p:cNvPr>
          <p:cNvSpPr>
            <a:spLocks noGrp="1"/>
          </p:cNvSpPr>
          <p:nvPr>
            <p:ph type="title"/>
          </p:nvPr>
        </p:nvSpPr>
        <p:spPr/>
        <p:txBody>
          <a:bodyPr/>
          <a:lstStyle/>
          <a:p>
            <a:r>
              <a:rPr lang="en-US" dirty="0"/>
              <a:t>Resize Increases Collection</a:t>
            </a:r>
          </a:p>
        </p:txBody>
      </p:sp>
      <p:pic>
        <p:nvPicPr>
          <p:cNvPr id="5" name="Picture 4">
            <a:extLst>
              <a:ext uri="{FF2B5EF4-FFF2-40B4-BE49-F238E27FC236}">
                <a16:creationId xmlns:a16="http://schemas.microsoft.com/office/drawing/2014/main" id="{3776A824-A676-A1D3-474E-FE182F77118A}"/>
              </a:ext>
            </a:extLst>
          </p:cNvPr>
          <p:cNvPicPr>
            <a:picLocks noChangeAspect="1"/>
          </p:cNvPicPr>
          <p:nvPr/>
        </p:nvPicPr>
        <p:blipFill>
          <a:blip r:embed="rId4"/>
          <a:stretch>
            <a:fillRect/>
          </a:stretch>
        </p:blipFill>
        <p:spPr>
          <a:xfrm>
            <a:off x="2205240" y="5321808"/>
            <a:ext cx="7781520" cy="486345"/>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78B98840-861A-19F4-E6E5-7BC59B3729CD}"/>
              </a:ext>
            </a:extLst>
          </p:cNvPr>
          <p:cNvPicPr>
            <a:picLocks noChangeAspect="1"/>
          </p:cNvPicPr>
          <p:nvPr/>
        </p:nvPicPr>
        <p:blipFill>
          <a:blip r:embed="rId5"/>
          <a:stretch>
            <a:fillRect/>
          </a:stretch>
        </p:blipFill>
        <p:spPr>
          <a:xfrm>
            <a:off x="3825218" y="2255806"/>
            <a:ext cx="4541564" cy="2152649"/>
          </a:xfrm>
          <a:prstGeom prst="rect">
            <a:avLst/>
          </a:prstGeom>
        </p:spPr>
      </p:pic>
      <p:pic>
        <p:nvPicPr>
          <p:cNvPr id="8" name="Recorded Sound">
            <a:hlinkClick r:id="" action="ppaction://media"/>
            <a:extLst>
              <a:ext uri="{FF2B5EF4-FFF2-40B4-BE49-F238E27FC236}">
                <a16:creationId xmlns:a16="http://schemas.microsoft.com/office/drawing/2014/main" id="{212F5A33-D2B2-FA11-6891-9BBCE10728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36936" y="5684520"/>
            <a:ext cx="609600" cy="609600"/>
          </a:xfrm>
          <a:prstGeom prst="rect">
            <a:avLst/>
          </a:prstGeom>
        </p:spPr>
      </p:pic>
    </p:spTree>
    <p:extLst>
      <p:ext uri="{BB962C8B-B14F-4D97-AF65-F5344CB8AC3E}">
        <p14:creationId xmlns:p14="http://schemas.microsoft.com/office/powerpoint/2010/main" val="3310955366"/>
      </p:ext>
    </p:extLst>
  </p:cSld>
  <p:clrMapOvr>
    <a:masterClrMapping/>
  </p:clrMapOvr>
  <mc:AlternateContent xmlns:mc="http://schemas.openxmlformats.org/markup-compatibility/2006">
    <mc:Choice xmlns:p14="http://schemas.microsoft.com/office/powerpoint/2010/main" Requires="p14">
      <p:transition spd="slow" p14:dur="2000" advTm="12557"/>
    </mc:Choice>
    <mc:Fallback>
      <p:transition spd="slow" advTm="12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5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Recorded Sound">
            <a:hlinkClick r:id="" action="ppaction://media"/>
            <a:extLst>
              <a:ext uri="{FF2B5EF4-FFF2-40B4-BE49-F238E27FC236}">
                <a16:creationId xmlns:a16="http://schemas.microsoft.com/office/drawing/2014/main" id="{9AF9A63F-9491-5D90-C00E-0BC65633E0B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0269612" y="5603081"/>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06"/>
    </mc:Choice>
    <mc:Fallback>
      <p:transition spd="slow" advTm="7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Automation will help to enforce the standards</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Most automation will be built into the Design and Build phases</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Some external automation tools used for standard types:</a:t>
            </a:r>
          </a:p>
          <a:p>
            <a:pPr marL="1143000" lvl="2" indent="-228600">
              <a:spcBef>
                <a:spcPts val="0"/>
              </a:spcBef>
              <a:buSzPts val="2000"/>
            </a:pPr>
            <a:r>
              <a:rPr lang="en-US" sz="1800" dirty="0" err="1"/>
              <a:t>Polyspace</a:t>
            </a:r>
            <a:r>
              <a:rPr lang="en-US" sz="1800" dirty="0"/>
              <a:t> Bug Finder</a:t>
            </a:r>
          </a:p>
          <a:p>
            <a:pPr marL="1143000" lvl="2" indent="-228600">
              <a:spcBef>
                <a:spcPts val="0"/>
              </a:spcBef>
              <a:buSzPts val="2000"/>
            </a:pPr>
            <a:r>
              <a:rPr lang="en-US" sz="1800" dirty="0" err="1"/>
              <a:t>Parasoft</a:t>
            </a:r>
            <a:r>
              <a:rPr lang="en-US" sz="1800" dirty="0"/>
              <a:t> C/C++ test</a:t>
            </a:r>
          </a:p>
          <a:p>
            <a:pPr marL="1143000" lvl="2" indent="-228600">
              <a:spcBef>
                <a:spcPts val="0"/>
              </a:spcBef>
              <a:buSzPts val="2000"/>
            </a:pPr>
            <a:r>
              <a:rPr lang="en-US" sz="1800" dirty="0"/>
              <a:t>Code Sonar</a:t>
            </a:r>
          </a:p>
          <a:p>
            <a:pPr marL="1143000" lvl="2" indent="-228600">
              <a:spcBef>
                <a:spcPts val="0"/>
              </a:spcBef>
              <a:buSzPts val="2000"/>
            </a:pPr>
            <a:r>
              <a:rPr lang="en-US" sz="1800" dirty="0" err="1"/>
              <a:t>Cppcheck</a:t>
            </a:r>
            <a:endParaRPr lang="en-US" sz="1600" dirty="0"/>
          </a:p>
          <a:p>
            <a:pPr marL="1143000" lvl="2" indent="-228600">
              <a:spcBef>
                <a:spcPts val="0"/>
              </a:spcBef>
              <a:buSzPts val="2000"/>
            </a:pPr>
            <a:endParaRPr lang="en-US" dirty="0"/>
          </a:p>
          <a:p>
            <a:pPr marL="685800" lvl="1" indent="-228600" algn="l" rtl="0">
              <a:lnSpc>
                <a:spcPct val="90000"/>
              </a:lnSpc>
              <a:spcBef>
                <a:spcPts val="0"/>
              </a:spcBef>
              <a:spcAft>
                <a:spcPts val="0"/>
              </a:spcAft>
              <a:buClr>
                <a:schemeClr val="lt1"/>
              </a:buClr>
              <a:buSzPts val="2000"/>
              <a:buChar char="•"/>
            </a:pPr>
            <a:r>
              <a:rPr lang="en-US" dirty="0"/>
              <a:t>These tools will be utilized to find any potential issues</a:t>
            </a:r>
          </a:p>
          <a:p>
            <a:pPr marL="1143000" lvl="2" indent="-228600">
              <a:spcBef>
                <a:spcPts val="0"/>
              </a:spcBef>
              <a:buSzPts val="2000"/>
            </a:pPr>
            <a:endParaRPr lang="en-US" sz="1600" dirty="0"/>
          </a:p>
          <a:p>
            <a:pPr marL="1143000" lvl="2" indent="-228600">
              <a:spcBef>
                <a:spcPts val="0"/>
              </a:spcBef>
              <a:buSzPts val="2000"/>
            </a:pPr>
            <a:endParaRPr lang="en-US" sz="1600" dirty="0"/>
          </a:p>
          <a:p>
            <a:pPr marL="914400" lvl="2" indent="0">
              <a:spcBef>
                <a:spcPts val="0"/>
              </a:spcBef>
              <a:buSzPts val="2000"/>
              <a:buNone/>
            </a:pPr>
            <a:endParaRPr lang="en-US"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71BEB663-7DD5-3F86-05AC-6296875DE7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4474" y="57103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384"/>
    </mc:Choice>
    <mc:Fallback>
      <p:transition spd="slow" advTm="22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Act now:</a:t>
            </a:r>
          </a:p>
          <a:p>
            <a:pPr marL="685800" lvl="1" indent="-228600">
              <a:spcBef>
                <a:spcPts val="0"/>
              </a:spcBef>
              <a:buSzPts val="2000"/>
            </a:pPr>
            <a:r>
              <a:rPr lang="en-US" sz="1800" dirty="0"/>
              <a:t>Prevent currently known issues</a:t>
            </a:r>
          </a:p>
          <a:p>
            <a:pPr marL="685800" lvl="1" indent="-228600">
              <a:spcBef>
                <a:spcPts val="0"/>
              </a:spcBef>
              <a:buSzPts val="2000"/>
            </a:pPr>
            <a:r>
              <a:rPr lang="en-US" sz="1800" dirty="0"/>
              <a:t>Expensive</a:t>
            </a:r>
          </a:p>
          <a:p>
            <a:pPr marL="685800" lvl="1" indent="-228600">
              <a:spcBef>
                <a:spcPts val="0"/>
              </a:spcBef>
              <a:buSzPts val="2000"/>
            </a:pPr>
            <a:r>
              <a:rPr lang="en-US" sz="1800" dirty="0"/>
              <a:t>Gain trust of users</a:t>
            </a:r>
          </a:p>
          <a:p>
            <a:pPr marL="685800" lvl="1" indent="-228600">
              <a:spcBef>
                <a:spcPts val="0"/>
              </a:spcBef>
              <a:buSzPts val="2000"/>
            </a:pPr>
            <a:r>
              <a:rPr lang="en-US" sz="1800" dirty="0"/>
              <a:t>Prove we value security</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Wait:</a:t>
            </a:r>
          </a:p>
          <a:p>
            <a:pPr marL="685800" lvl="1" indent="-228600">
              <a:spcBef>
                <a:spcPts val="0"/>
              </a:spcBef>
              <a:buSzPts val="2000"/>
            </a:pPr>
            <a:r>
              <a:rPr lang="en-US" sz="1800" dirty="0"/>
              <a:t>Give more time to see how big of an issue it is</a:t>
            </a:r>
          </a:p>
          <a:p>
            <a:pPr marL="685800" lvl="1" indent="-228600">
              <a:spcBef>
                <a:spcPts val="0"/>
              </a:spcBef>
              <a:buSzPts val="2000"/>
            </a:pPr>
            <a:r>
              <a:rPr lang="en-US" sz="1800" dirty="0"/>
              <a:t>Potentially more expensive</a:t>
            </a:r>
          </a:p>
          <a:p>
            <a:pPr marL="685800" lvl="1" indent="-228600">
              <a:spcBef>
                <a:spcPts val="0"/>
              </a:spcBef>
              <a:buSzPts val="2000"/>
            </a:pPr>
            <a:r>
              <a:rPr lang="en-US" sz="1800" dirty="0"/>
              <a:t>If attack occurs, lose trust of users</a:t>
            </a:r>
          </a:p>
          <a:p>
            <a:pPr marL="685800" lvl="1" indent="-228600">
              <a:spcBef>
                <a:spcPts val="0"/>
              </a:spcBef>
              <a:buSzPts val="2000"/>
            </a:pPr>
            <a:r>
              <a:rPr lang="en-US" sz="1800" dirty="0"/>
              <a:t>Loss of confidentiality in some cases</a:t>
            </a:r>
          </a:p>
          <a:p>
            <a:pPr marL="685800" lvl="1" indent="-228600">
              <a:spcBef>
                <a:spcPts val="0"/>
              </a:spcBef>
              <a:buSzPts val="2000"/>
            </a:pPr>
            <a:endParaRPr lang="en-US" sz="1800" dirty="0"/>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dirty="0"/>
              <a:t>Focus on fixing high priority issues first</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75ECFB7B-EC95-24FC-EDC3-6552278A0C7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4474" y="560908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987"/>
    </mc:Choice>
    <mc:Fallback>
      <p:transition spd="slow" advTm="34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057402"/>
            <a:ext cx="10820400" cy="4188716"/>
          </a:xfrm>
          <a:prstGeom prst="rect">
            <a:avLst/>
          </a:prstGeom>
          <a:noFill/>
          <a:ln>
            <a:noFill/>
          </a:ln>
        </p:spPr>
        <p:txBody>
          <a:bodyPr spcFirstLastPara="1" wrap="square" lIns="91425" tIns="45700" rIns="91425" bIns="45700" anchor="t" anchorCtr="0">
            <a:normAutofit/>
          </a:bodyPr>
          <a:lstStyle/>
          <a:p>
            <a:pPr marL="1200150" lvl="2" indent="-285750">
              <a:spcBef>
                <a:spcPts val="0"/>
              </a:spcBef>
            </a:pPr>
            <a:endParaRPr lang="en-US" dirty="0"/>
          </a:p>
          <a:p>
            <a:pPr marL="1200150" lvl="2" indent="-285750">
              <a:spcBef>
                <a:spcPts val="0"/>
              </a:spcBef>
            </a:pPr>
            <a:r>
              <a:rPr lang="en-US" sz="2000" dirty="0"/>
              <a:t>There may be new undiscovered security issues in the future</a:t>
            </a:r>
          </a:p>
          <a:p>
            <a:pPr marL="1200150" lvl="2" indent="-285750">
              <a:spcBef>
                <a:spcPts val="0"/>
              </a:spcBef>
            </a:pPr>
            <a:endParaRPr lang="en-US" sz="2000" dirty="0"/>
          </a:p>
          <a:p>
            <a:pPr marL="1200150" lvl="2" indent="-285750">
              <a:spcBef>
                <a:spcPts val="0"/>
              </a:spcBef>
            </a:pPr>
            <a:r>
              <a:rPr lang="en-US" sz="2000" dirty="0"/>
              <a:t>Review policies on a regular basis</a:t>
            </a:r>
          </a:p>
          <a:p>
            <a:pPr marL="1200150" lvl="2" indent="-285750">
              <a:spcBef>
                <a:spcPts val="0"/>
              </a:spcBef>
            </a:pPr>
            <a:endParaRPr lang="en-US" sz="2000" dirty="0"/>
          </a:p>
          <a:p>
            <a:pPr marL="1200150" lvl="2" indent="-285750">
              <a:spcBef>
                <a:spcPts val="0"/>
              </a:spcBef>
            </a:pPr>
            <a:r>
              <a:rPr lang="en-US" sz="2000" dirty="0"/>
              <a:t>Ensure relevancy to the goals of the company</a:t>
            </a:r>
          </a:p>
          <a:p>
            <a:pPr marL="1200150" lvl="2" indent="-285750">
              <a:spcBef>
                <a:spcPts val="0"/>
              </a:spcBef>
            </a:pPr>
            <a:endParaRPr lang="en-US" sz="2000" dirty="0"/>
          </a:p>
          <a:p>
            <a:pPr marL="1200150" lvl="2" indent="-285750">
              <a:spcBef>
                <a:spcPts val="0"/>
              </a:spcBef>
            </a:pPr>
            <a:r>
              <a:rPr lang="en-US" sz="2000" dirty="0"/>
              <a:t>Break it down into manageable pieces</a:t>
            </a:r>
          </a:p>
          <a:p>
            <a:pPr marL="1200150" lvl="2" indent="-285750">
              <a:spcBef>
                <a:spcPts val="0"/>
              </a:spcBef>
            </a:pPr>
            <a:endParaRPr lang="en-US" sz="2000" dirty="0"/>
          </a:p>
          <a:p>
            <a:pPr marL="1200150" lvl="2" indent="-285750">
              <a:spcBef>
                <a:spcPts val="0"/>
              </a:spcBef>
            </a:pPr>
            <a:r>
              <a:rPr lang="en-US" sz="2000" dirty="0"/>
              <a:t>Procedures should address more than the Do’s and Don’ts</a:t>
            </a:r>
          </a:p>
          <a:p>
            <a:pPr marL="1200150" lvl="2" indent="-285750">
              <a:spcBef>
                <a:spcPts val="0"/>
              </a:spcBef>
            </a:pPr>
            <a:endParaRPr lang="en-US" sz="2000" dirty="0"/>
          </a:p>
          <a:p>
            <a:pPr marL="1200150" lvl="2" indent="-285750">
              <a:spcBef>
                <a:spcPts val="0"/>
              </a:spcBef>
            </a:pPr>
            <a:r>
              <a:rPr lang="en-US" sz="2000" dirty="0"/>
              <a:t>Create security awareness programs for employees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52E813D2-E3B0-B263-78D6-8820FCBC354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4474" y="563651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283"/>
    </mc:Choice>
    <mc:Fallback>
      <p:transition spd="slow" advTm="41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82600">
              <a:buSzPts val="2200"/>
            </a:pPr>
            <a:r>
              <a:rPr lang="en-US" dirty="0">
                <a:solidFill>
                  <a:schemeClr val="bg1"/>
                </a:solidFill>
              </a:rPr>
              <a:t>Everyone should work as a team to create secure software</a:t>
            </a:r>
          </a:p>
          <a:p>
            <a:pPr marL="482600">
              <a:buSzPts val="2200"/>
            </a:pPr>
            <a:endParaRPr lang="en-US" dirty="0">
              <a:solidFill>
                <a:schemeClr val="bg1"/>
              </a:solidFill>
            </a:endParaRPr>
          </a:p>
          <a:p>
            <a:pPr marL="482600">
              <a:buSzPts val="2200"/>
            </a:pPr>
            <a:r>
              <a:rPr lang="en-US" dirty="0">
                <a:solidFill>
                  <a:schemeClr val="bg1"/>
                </a:solidFill>
              </a:rPr>
              <a:t>Follow standards outlined</a:t>
            </a:r>
          </a:p>
          <a:p>
            <a:pPr marL="482600">
              <a:buSzPts val="2200"/>
            </a:pPr>
            <a:endParaRPr lang="en-US" dirty="0">
              <a:solidFill>
                <a:schemeClr val="bg1"/>
              </a:solidFill>
            </a:endParaRPr>
          </a:p>
          <a:p>
            <a:pPr marL="482600">
              <a:buSzPts val="2200"/>
            </a:pPr>
            <a:r>
              <a:rPr lang="en-US" dirty="0">
                <a:solidFill>
                  <a:schemeClr val="bg1"/>
                </a:solidFill>
              </a:rPr>
              <a:t>Review policies to be sure we are staying up to date</a:t>
            </a:r>
          </a:p>
          <a:p>
            <a:pPr marL="482600">
              <a:buSzPts val="2200"/>
            </a:pPr>
            <a:endParaRPr lang="en-US" dirty="0">
              <a:solidFill>
                <a:schemeClr val="bg1"/>
              </a:solidFill>
            </a:endParaRPr>
          </a:p>
          <a:p>
            <a:pPr marL="482600">
              <a:buSzPts val="2200"/>
            </a:pPr>
            <a:r>
              <a:rPr lang="en-US" dirty="0">
                <a:solidFill>
                  <a:schemeClr val="bg1"/>
                </a:solidFill>
              </a:rPr>
              <a:t>Defense in Depth, encryption policies, and Triple-A policies will help create secure software </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6E180BC4-86E6-3AB5-ECD0-95F9F3C8B0C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314799" y="560908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825"/>
    </mc:Choice>
    <mc:Fallback>
      <p:transition spd="slow" advTm="21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b="0" i="0" dirty="0" err="1">
                <a:solidFill>
                  <a:schemeClr val="bg1"/>
                </a:solidFill>
                <a:effectLst/>
                <a:latin typeface="Open Sans" panose="020B0606030504020204" pitchFamily="34" charset="0"/>
              </a:rPr>
              <a:t>Bellairs</a:t>
            </a:r>
            <a:r>
              <a:rPr lang="en-US" b="0" i="0" dirty="0">
                <a:solidFill>
                  <a:schemeClr val="bg1"/>
                </a:solidFill>
                <a:effectLst/>
                <a:latin typeface="Open Sans" panose="020B0606030504020204" pitchFamily="34" charset="0"/>
              </a:rPr>
              <a:t>, R. (n.d.). </a:t>
            </a:r>
            <a:r>
              <a:rPr lang="en-US" b="0" i="1" dirty="0">
                <a:solidFill>
                  <a:schemeClr val="bg1"/>
                </a:solidFill>
                <a:effectLst/>
                <a:latin typeface="Open Sans" panose="020B0606030504020204" pitchFamily="34" charset="0"/>
              </a:rPr>
              <a:t>Coding Standards Best Practices: How to Use Coding Standards | Perforce Software</a:t>
            </a:r>
            <a:r>
              <a:rPr lang="en-US" b="0" i="0" dirty="0">
                <a:solidFill>
                  <a:schemeClr val="bg1"/>
                </a:solidFill>
                <a:effectLst/>
                <a:latin typeface="Open Sans" panose="020B0606030504020204" pitchFamily="34" charset="0"/>
              </a:rPr>
              <a:t>. Perforce Software. </a:t>
            </a:r>
            <a:r>
              <a:rPr lang="en-US" b="0" i="0" dirty="0">
                <a:solidFill>
                  <a:schemeClr val="bg1"/>
                </a:solidFill>
                <a:effectLst/>
                <a:latin typeface="Open Sans" panose="020B0606030504020204" pitchFamily="34" charset="0"/>
                <a:hlinkClick r:id="rId6"/>
              </a:rPr>
              <a:t>https://www.perforce.com/blog/qac/coding-standards-best-practices-how-use-coding-standards</a:t>
            </a:r>
            <a:endParaRPr lang="en-US" b="0" i="0" dirty="0">
              <a:solidFill>
                <a:schemeClr val="bg1"/>
              </a:solidFill>
              <a:effectLst/>
              <a:latin typeface="Open Sans" panose="020B0606030504020204" pitchFamily="34" charset="0"/>
            </a:endParaRPr>
          </a:p>
          <a:p>
            <a:pPr marL="0" lvl="0" indent="0" algn="l" rtl="0">
              <a:lnSpc>
                <a:spcPct val="90000"/>
              </a:lnSpc>
              <a:spcBef>
                <a:spcPts val="0"/>
              </a:spcBef>
              <a:spcAft>
                <a:spcPts val="0"/>
              </a:spcAft>
              <a:buClr>
                <a:schemeClr val="lt1"/>
              </a:buClr>
              <a:buSzPts val="2200"/>
              <a:buNone/>
            </a:pPr>
            <a:endParaRPr lang="en-US" i="1" dirty="0">
              <a:solidFill>
                <a:schemeClr val="bg1"/>
              </a:solidFill>
              <a:latin typeface="Open Sans" panose="020B0606030504020204" pitchFamily="34" charset="0"/>
            </a:endParaRPr>
          </a:p>
          <a:p>
            <a:pPr marL="228600" lvl="0" indent="-228600" algn="l" rtl="0">
              <a:lnSpc>
                <a:spcPct val="90000"/>
              </a:lnSpc>
              <a:spcBef>
                <a:spcPts val="0"/>
              </a:spcBef>
              <a:spcAft>
                <a:spcPts val="0"/>
              </a:spcAft>
              <a:buClr>
                <a:schemeClr val="lt1"/>
              </a:buClr>
              <a:buSzPts val="2200"/>
              <a:buChar char="•"/>
            </a:pPr>
            <a:r>
              <a:rPr lang="en-US" b="0" i="1" dirty="0">
                <a:solidFill>
                  <a:schemeClr val="bg1"/>
                </a:solidFill>
                <a:effectLst/>
                <a:latin typeface="Open Sans" panose="020B0606030504020204" pitchFamily="34" charset="0"/>
              </a:rPr>
              <a:t>IT Security Policy - Best Practices Guide | CISO Collective</a:t>
            </a:r>
            <a:r>
              <a:rPr lang="en-US" b="0" i="0" dirty="0">
                <a:solidFill>
                  <a:schemeClr val="bg1"/>
                </a:solidFill>
                <a:effectLst/>
                <a:latin typeface="Open Sans" panose="020B0606030504020204" pitchFamily="34" charset="0"/>
              </a:rPr>
              <a:t>. (2022, December). Fortinet Blog. </a:t>
            </a:r>
            <a:r>
              <a:rPr lang="en-US" b="0" i="0" dirty="0">
                <a:solidFill>
                  <a:schemeClr val="bg1"/>
                </a:solidFill>
                <a:effectLst/>
                <a:latin typeface="Open Sans" panose="020B0606030504020204" pitchFamily="34" charset="0"/>
                <a:hlinkClick r:id="rId7"/>
              </a:rPr>
              <a:t>https://www.fortinet.com/blog/ciso-collective/it-security-policy-best-practices-guide</a:t>
            </a:r>
            <a:endParaRPr lang="en-US" dirty="0">
              <a:solidFill>
                <a:schemeClr val="bg1"/>
              </a:solidFill>
              <a:latin typeface="Open Sans" panose="020B0606030504020204" pitchFamily="34" charset="0"/>
            </a:endParaRPr>
          </a:p>
          <a:p>
            <a:pPr marL="228600" lvl="0" indent="-228600" algn="l" rtl="0">
              <a:lnSpc>
                <a:spcPct val="90000"/>
              </a:lnSpc>
              <a:spcBef>
                <a:spcPts val="0"/>
              </a:spcBef>
              <a:spcAft>
                <a:spcPts val="0"/>
              </a:spcAft>
              <a:buClr>
                <a:schemeClr val="lt1"/>
              </a:buClr>
              <a:buSzPts val="2200"/>
              <a:buChar char="•"/>
            </a:pPr>
            <a:endParaRPr lang="en-US" dirty="0">
              <a:solidFill>
                <a:schemeClr val="bg1"/>
              </a:solidFill>
              <a:latin typeface="Open Sans" panose="020B0606030504020204" pitchFamily="34" charset="0"/>
            </a:endParaRPr>
          </a:p>
          <a:p>
            <a:pPr marL="228600" lvl="0" indent="-228600" algn="l" rtl="0">
              <a:lnSpc>
                <a:spcPct val="90000"/>
              </a:lnSpc>
              <a:spcBef>
                <a:spcPts val="0"/>
              </a:spcBef>
              <a:spcAft>
                <a:spcPts val="0"/>
              </a:spcAft>
              <a:buClr>
                <a:schemeClr val="lt1"/>
              </a:buClr>
              <a:buSzPts val="2200"/>
              <a:buChar char="•"/>
            </a:pPr>
            <a:r>
              <a:rPr lang="en-US" b="0" i="1" dirty="0">
                <a:solidFill>
                  <a:schemeClr val="bg1"/>
                </a:solidFill>
                <a:effectLst/>
                <a:latin typeface="Open Sans" panose="020B0606030504020204" pitchFamily="34" charset="0"/>
              </a:rPr>
              <a:t>SEI CERT C Coding Standard - SEI CERT C Coding Standard - Confluence</a:t>
            </a:r>
            <a:r>
              <a:rPr lang="en-US" b="0" i="0" dirty="0">
                <a:solidFill>
                  <a:schemeClr val="bg1"/>
                </a:solidFill>
                <a:effectLst/>
                <a:latin typeface="Open Sans" panose="020B0606030504020204" pitchFamily="34" charset="0"/>
              </a:rPr>
              <a:t>. (2008, March). SEI CERT C Coding Standard - SEI CERT C Coding Standard - Confluence. </a:t>
            </a:r>
            <a:r>
              <a:rPr lang="en-US" b="0" i="0" dirty="0">
                <a:solidFill>
                  <a:schemeClr val="bg1"/>
                </a:solidFill>
                <a:effectLst/>
                <a:latin typeface="Open Sans" panose="020B0606030504020204" pitchFamily="34" charset="0"/>
                <a:hlinkClick r:id="rId8"/>
              </a:rPr>
              <a:t>https://wiki.sei.cmu.edu/confluence/display/c</a:t>
            </a:r>
            <a:endParaRPr lang="en-US" b="0" i="0" dirty="0">
              <a:solidFill>
                <a:schemeClr val="bg1"/>
              </a:solidFill>
              <a:effectLst/>
              <a:latin typeface="Open Sans" panose="020B0606030504020204" pitchFamily="34" charset="0"/>
            </a:endParaRPr>
          </a:p>
          <a:p>
            <a:pPr marL="228600" lvl="0" indent="-228600" algn="l" rtl="0">
              <a:lnSpc>
                <a:spcPct val="90000"/>
              </a:lnSpc>
              <a:spcBef>
                <a:spcPts val="0"/>
              </a:spcBef>
              <a:spcAft>
                <a:spcPts val="0"/>
              </a:spcAft>
              <a:buClr>
                <a:schemeClr val="lt1"/>
              </a:buClr>
              <a:buSzPts val="2200"/>
              <a:buChar char="•"/>
            </a:pPr>
            <a:endParaRPr dirty="0">
              <a:solidFill>
                <a:schemeClr val="bg1"/>
              </a:solidFill>
            </a:endParaRPr>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973806AA-ED0C-AB37-C3F0-2E87459D5DA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0474474" y="57103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32"/>
    </mc:Choice>
    <mc:Fallback>
      <p:transition spd="slow" advTm="6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565392" y="2217942"/>
            <a:ext cx="4940808" cy="4024125"/>
          </a:xfrm>
          <a:prstGeom prst="rect">
            <a:avLst/>
          </a:prstGeom>
          <a:noFill/>
          <a:ln>
            <a:noFill/>
          </a:ln>
        </p:spPr>
        <p:txBody>
          <a:bodyPr spcFirstLastPara="1" wrap="square" lIns="91425" tIns="45700" rIns="91425" bIns="45700" anchor="t" anchorCtr="0">
            <a:normAutofit/>
          </a:bodyPr>
          <a:lstStyle/>
          <a:p>
            <a:pPr marL="685800" lvl="0" indent="0" rtl="0">
              <a:lnSpc>
                <a:spcPct val="90000"/>
              </a:lnSpc>
              <a:spcBef>
                <a:spcPts val="0"/>
              </a:spcBef>
              <a:spcAft>
                <a:spcPts val="0"/>
              </a:spcAft>
              <a:buSzPts val="1800"/>
              <a:buNone/>
            </a:pPr>
            <a:r>
              <a:rPr lang="en-US" dirty="0"/>
              <a:t>Core security principles:</a:t>
            </a:r>
          </a:p>
          <a:p>
            <a:pPr marL="1028700">
              <a:spcBef>
                <a:spcPts val="0"/>
              </a:spcBef>
            </a:pPr>
            <a:r>
              <a:rPr lang="en-US" dirty="0"/>
              <a:t>C/C++ coding standards</a:t>
            </a:r>
          </a:p>
          <a:p>
            <a:pPr marL="1028700">
              <a:spcBef>
                <a:spcPts val="0"/>
              </a:spcBef>
            </a:pPr>
            <a:r>
              <a:rPr lang="en-US" dirty="0"/>
              <a:t>Authorization, Authentication, and      Auditing Standards</a:t>
            </a:r>
          </a:p>
          <a:p>
            <a:pPr marL="1028700">
              <a:spcBef>
                <a:spcPts val="0"/>
              </a:spcBef>
            </a:pPr>
            <a:r>
              <a:rPr lang="en-US" dirty="0"/>
              <a:t>Data encryption Standards</a:t>
            </a:r>
          </a:p>
          <a:p>
            <a:pPr marL="685800" lvl="0" indent="0" rtl="0">
              <a:lnSpc>
                <a:spcPct val="90000"/>
              </a:lnSpc>
              <a:spcBef>
                <a:spcPts val="0"/>
              </a:spcBef>
              <a:spcAft>
                <a:spcPts val="0"/>
              </a:spcAft>
              <a:buSzPts val="1800"/>
              <a:buNone/>
            </a:pPr>
            <a:endParaRPr lang="en-US" dirty="0"/>
          </a:p>
          <a:p>
            <a:pPr marL="685800" lvl="0" indent="0" rtl="0">
              <a:lnSpc>
                <a:spcPct val="90000"/>
              </a:lnSpc>
              <a:spcBef>
                <a:spcPts val="0"/>
              </a:spcBef>
              <a:spcAft>
                <a:spcPts val="0"/>
              </a:spcAft>
              <a:buSzPts val="1800"/>
              <a:buNone/>
            </a:pPr>
            <a:endParaRPr lang="en-US" dirty="0"/>
          </a:p>
          <a:p>
            <a:pPr marL="685800" lvl="0" indent="0" rtl="0">
              <a:lnSpc>
                <a:spcPct val="90000"/>
              </a:lnSpc>
              <a:spcBef>
                <a:spcPts val="0"/>
              </a:spcBef>
              <a:spcAft>
                <a:spcPts val="0"/>
              </a:spcAft>
              <a:buSzPts val="1800"/>
              <a:buNone/>
            </a:pPr>
            <a:r>
              <a:rPr lang="en-US" dirty="0"/>
              <a:t>Will help create more secure software and be able to stop vulnerabilities before they become a larger issue</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21325" y="221794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5" name="Recorded Sound">
            <a:hlinkClick r:id="" action="ppaction://media"/>
            <a:extLst>
              <a:ext uri="{FF2B5EF4-FFF2-40B4-BE49-F238E27FC236}">
                <a16:creationId xmlns:a16="http://schemas.microsoft.com/office/drawing/2014/main" id="{79675A95-8AC3-27B9-35A1-B49AA66A057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0779274" y="593726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719"/>
    </mc:Choice>
    <mc:Fallback>
      <p:transition spd="slow" advTm="30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1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409500" y="25610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Each threat has its own threat level which is determined by severity, likelihood, remediation cost, priority, and level</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195137006"/>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Likely</a:t>
                      </a:r>
                      <a:endParaRPr lang="en-US" sz="3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The threat is likely to occur and should be addressed before less likely threats</a:t>
                      </a:r>
                      <a:endParaRPr sz="9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Priority</a:t>
                      </a:r>
                      <a:endParaRPr sz="14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t>Will need to be dealt with as soon as possible to keep software safe and secure</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Low priority</a:t>
                      </a:r>
                      <a:endParaRPr lang="en-US" sz="16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800" b="0" u="none" strike="noStrike" cap="none" dirty="0">
                          <a:solidFill>
                            <a:schemeClr val="tx1"/>
                          </a:solidFill>
                        </a:rPr>
                        <a:t>Will need to get to the issue, but does not need to be dealt with right away</a:t>
                      </a:r>
                      <a:endParaRPr sz="1800" b="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Unlikely</a:t>
                      </a:r>
                      <a:endParaRPr sz="14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The threat is unlikely to occur so should be focused on after more likely vulnerabilities are dealt with</a:t>
                      </a:r>
                      <a:endParaRPr sz="9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Recorded Sound">
            <a:hlinkClick r:id="" action="ppaction://media"/>
            <a:extLst>
              <a:ext uri="{FF2B5EF4-FFF2-40B4-BE49-F238E27FC236}">
                <a16:creationId xmlns:a16="http://schemas.microsoft.com/office/drawing/2014/main" id="{1AFD1D00-2473-EDCA-ACA2-3D796606FFE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573512" y="578882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057"/>
    </mc:Choice>
    <mc:Fallback>
      <p:transition spd="slow" advTm="21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1" anchor="t" anchorCtr="0">
            <a:normAutofit fontScale="92500" lnSpcReduction="20000"/>
          </a:bodyPr>
          <a:lstStyle/>
          <a:p>
            <a:pPr lvl="0" indent="-457200" rtl="0">
              <a:lnSpc>
                <a:spcPct val="90000"/>
              </a:lnSpc>
              <a:spcBef>
                <a:spcPts val="600"/>
              </a:spcBef>
              <a:spcAft>
                <a:spcPts val="600"/>
              </a:spcAft>
              <a:buClr>
                <a:schemeClr val="lt1"/>
              </a:buClr>
              <a:buSzPts val="2200"/>
              <a:buFont typeface="+mj-lt"/>
              <a:buAutoNum type="arabicPeriod"/>
            </a:pPr>
            <a:r>
              <a:rPr lang="en-US" dirty="0"/>
              <a:t> Validate Input Data</a:t>
            </a:r>
          </a:p>
          <a:p>
            <a:pPr lvl="0" indent="-457200" rtl="0">
              <a:lnSpc>
                <a:spcPct val="90000"/>
              </a:lnSpc>
              <a:spcBef>
                <a:spcPts val="600"/>
              </a:spcBef>
              <a:spcAft>
                <a:spcPts val="600"/>
              </a:spcAft>
              <a:buClr>
                <a:schemeClr val="lt1"/>
              </a:buClr>
              <a:buSzPts val="2200"/>
              <a:buFont typeface="+mj-lt"/>
              <a:buAutoNum type="arabicPeriod"/>
            </a:pPr>
            <a:r>
              <a:rPr lang="en-US" dirty="0"/>
              <a:t> Heed Compiler Warnings</a:t>
            </a:r>
          </a:p>
          <a:p>
            <a:pPr lvl="0" indent="-457200" rtl="0">
              <a:lnSpc>
                <a:spcPct val="90000"/>
              </a:lnSpc>
              <a:spcBef>
                <a:spcPts val="600"/>
              </a:spcBef>
              <a:spcAft>
                <a:spcPts val="600"/>
              </a:spcAft>
              <a:buClr>
                <a:schemeClr val="lt1"/>
              </a:buClr>
              <a:buSzPts val="2200"/>
              <a:buFont typeface="+mj-lt"/>
              <a:buAutoNum type="arabicPeriod"/>
            </a:pPr>
            <a:r>
              <a:rPr lang="en-US" dirty="0"/>
              <a:t> Architect and Design for Security Policies</a:t>
            </a:r>
          </a:p>
          <a:p>
            <a:pPr lvl="0" indent="-457200" rtl="0">
              <a:lnSpc>
                <a:spcPct val="90000"/>
              </a:lnSpc>
              <a:spcBef>
                <a:spcPts val="600"/>
              </a:spcBef>
              <a:spcAft>
                <a:spcPts val="600"/>
              </a:spcAft>
              <a:buClr>
                <a:schemeClr val="lt1"/>
              </a:buClr>
              <a:buSzPts val="2200"/>
              <a:buFont typeface="+mj-lt"/>
              <a:buAutoNum type="arabicPeriod"/>
            </a:pPr>
            <a:r>
              <a:rPr lang="en-US" dirty="0"/>
              <a:t> Keep It Simple </a:t>
            </a:r>
          </a:p>
          <a:p>
            <a:pPr lvl="0" indent="-457200" rtl="0">
              <a:lnSpc>
                <a:spcPct val="90000"/>
              </a:lnSpc>
              <a:spcBef>
                <a:spcPts val="600"/>
              </a:spcBef>
              <a:spcAft>
                <a:spcPts val="600"/>
              </a:spcAft>
              <a:buClr>
                <a:schemeClr val="lt1"/>
              </a:buClr>
              <a:buSzPts val="2200"/>
              <a:buFont typeface="+mj-lt"/>
              <a:buAutoNum type="arabicPeriod"/>
            </a:pPr>
            <a:r>
              <a:rPr lang="en-US" dirty="0"/>
              <a:t> Default Deny</a:t>
            </a:r>
          </a:p>
          <a:p>
            <a:pPr lvl="0" indent="-457200" rtl="0">
              <a:lnSpc>
                <a:spcPct val="90000"/>
              </a:lnSpc>
              <a:spcBef>
                <a:spcPts val="600"/>
              </a:spcBef>
              <a:spcAft>
                <a:spcPts val="600"/>
              </a:spcAft>
              <a:buClr>
                <a:schemeClr val="lt1"/>
              </a:buClr>
              <a:buSzPts val="2200"/>
              <a:buFont typeface="+mj-lt"/>
              <a:buAutoNum type="arabicPeriod"/>
            </a:pPr>
            <a:r>
              <a:rPr lang="en-US" dirty="0"/>
              <a:t> Adhere to the Principle of Least Privilege</a:t>
            </a:r>
          </a:p>
          <a:p>
            <a:pPr lvl="0" indent="-457200" rtl="0">
              <a:lnSpc>
                <a:spcPct val="90000"/>
              </a:lnSpc>
              <a:spcBef>
                <a:spcPts val="600"/>
              </a:spcBef>
              <a:spcAft>
                <a:spcPts val="600"/>
              </a:spcAft>
              <a:buClr>
                <a:schemeClr val="lt1"/>
              </a:buClr>
              <a:buSzPts val="2200"/>
              <a:buFont typeface="+mj-lt"/>
              <a:buAutoNum type="arabicPeriod"/>
            </a:pPr>
            <a:r>
              <a:rPr lang="en-US" dirty="0"/>
              <a:t> Sanitize Data Sent to Other Systems </a:t>
            </a:r>
          </a:p>
          <a:p>
            <a:pPr lvl="0" indent="-457200" rtl="0">
              <a:lnSpc>
                <a:spcPct val="90000"/>
              </a:lnSpc>
              <a:spcBef>
                <a:spcPts val="600"/>
              </a:spcBef>
              <a:spcAft>
                <a:spcPts val="600"/>
              </a:spcAft>
              <a:buClr>
                <a:schemeClr val="lt1"/>
              </a:buClr>
              <a:buSzPts val="2200"/>
              <a:buFont typeface="+mj-lt"/>
              <a:buAutoNum type="arabicPeriod"/>
            </a:pPr>
            <a:r>
              <a:rPr lang="en-US" dirty="0"/>
              <a:t> Practice Defense in Depth</a:t>
            </a:r>
          </a:p>
          <a:p>
            <a:pPr lvl="0" indent="-457200" rtl="0">
              <a:lnSpc>
                <a:spcPct val="90000"/>
              </a:lnSpc>
              <a:spcBef>
                <a:spcPts val="600"/>
              </a:spcBef>
              <a:spcAft>
                <a:spcPts val="600"/>
              </a:spcAft>
              <a:buClr>
                <a:schemeClr val="lt1"/>
              </a:buClr>
              <a:buSzPts val="2200"/>
              <a:buFont typeface="+mj-lt"/>
              <a:buAutoNum type="arabicPeriod"/>
            </a:pPr>
            <a:r>
              <a:rPr lang="en-US" dirty="0"/>
              <a:t> Use Effective Quality Assurance Techniques</a:t>
            </a:r>
          </a:p>
          <a:p>
            <a:pPr lvl="0" indent="-457200" rtl="0">
              <a:lnSpc>
                <a:spcPct val="90000"/>
              </a:lnSpc>
              <a:spcBef>
                <a:spcPts val="600"/>
              </a:spcBef>
              <a:spcAft>
                <a:spcPts val="600"/>
              </a:spcAft>
              <a:buClr>
                <a:schemeClr val="lt1"/>
              </a:buClr>
              <a:buSzPts val="2200"/>
              <a:buFont typeface="+mj-lt"/>
              <a:buAutoNum type="arabicPeriod"/>
            </a:pPr>
            <a:r>
              <a:rPr lang="en-US" dirty="0"/>
              <a:t> 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Recorded Sound">
            <a:hlinkClick r:id="" action="ppaction://media"/>
            <a:extLst>
              <a:ext uri="{FF2B5EF4-FFF2-40B4-BE49-F238E27FC236}">
                <a16:creationId xmlns:a16="http://schemas.microsoft.com/office/drawing/2014/main" id="{352DD428-A9DE-CA61-D339-2F638E03B8F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4474" y="578882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188"/>
    </mc:Choice>
    <mc:Fallback>
      <p:transition spd="slow" advTm="71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1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indent="-457200">
              <a:spcBef>
                <a:spcPts val="600"/>
              </a:spcBef>
              <a:spcAft>
                <a:spcPts val="600"/>
              </a:spcAft>
              <a:buSzPts val="2000"/>
              <a:buFont typeface="+mj-lt"/>
              <a:buAutoNum type="arabicPeriod"/>
            </a:pPr>
            <a:r>
              <a:rPr lang="en-US" sz="2000" dirty="0"/>
              <a:t>Error Handling – Detect and handle standard library errors</a:t>
            </a:r>
          </a:p>
          <a:p>
            <a:pPr indent="-457200">
              <a:spcBef>
                <a:spcPts val="600"/>
              </a:spcBef>
              <a:spcAft>
                <a:spcPts val="600"/>
              </a:spcAft>
              <a:buSzPts val="2000"/>
              <a:buFont typeface="+mj-lt"/>
              <a:buAutoNum type="arabicPeriod"/>
            </a:pPr>
            <a:r>
              <a:rPr lang="en-US" sz="2000" dirty="0"/>
              <a:t>SQL Injection – Sanitize data passed to complex subsystems</a:t>
            </a:r>
          </a:p>
          <a:p>
            <a:pPr indent="-457200">
              <a:spcBef>
                <a:spcPts val="600"/>
              </a:spcBef>
              <a:spcAft>
                <a:spcPts val="600"/>
              </a:spcAft>
              <a:buSzPts val="2000"/>
              <a:buFont typeface="+mj-lt"/>
              <a:buAutoNum type="arabicPeriod"/>
            </a:pPr>
            <a:r>
              <a:rPr lang="en-US" sz="2000" dirty="0"/>
              <a:t>Memory protection – Do not access freed memory</a:t>
            </a:r>
          </a:p>
          <a:p>
            <a:pPr indent="-457200">
              <a:spcBef>
                <a:spcPts val="600"/>
              </a:spcBef>
              <a:spcAft>
                <a:spcPts val="600"/>
              </a:spcAft>
              <a:buSzPts val="2000"/>
              <a:buFont typeface="+mj-lt"/>
              <a:buAutoNum type="arabicPeriod"/>
            </a:pPr>
            <a:r>
              <a:rPr lang="en-US" sz="2000" dirty="0"/>
              <a:t>Data Value – Ensure that integer conversions do not result in lost or misinterpreted data</a:t>
            </a:r>
          </a:p>
          <a:p>
            <a:pPr indent="-457200">
              <a:spcBef>
                <a:spcPts val="600"/>
              </a:spcBef>
              <a:spcAft>
                <a:spcPts val="600"/>
              </a:spcAft>
              <a:buSzPts val="2000"/>
              <a:buFont typeface="+mj-lt"/>
              <a:buAutoNum type="arabicPeriod"/>
            </a:pPr>
            <a:r>
              <a:rPr lang="en-US" sz="2000" dirty="0"/>
              <a:t>Sensitive Information – Never hard code sensitive information</a:t>
            </a:r>
          </a:p>
          <a:p>
            <a:pPr indent="-457200">
              <a:spcBef>
                <a:spcPts val="600"/>
              </a:spcBef>
              <a:spcAft>
                <a:spcPts val="600"/>
              </a:spcAft>
              <a:buSzPts val="2000"/>
              <a:buFont typeface="+mj-lt"/>
              <a:buAutoNum type="arabicPeriod"/>
            </a:pPr>
            <a:r>
              <a:rPr lang="en-US" sz="2000" dirty="0"/>
              <a:t>Input/Output – Do not access a closed file</a:t>
            </a:r>
          </a:p>
          <a:p>
            <a:pPr indent="-457200">
              <a:spcBef>
                <a:spcPts val="600"/>
              </a:spcBef>
              <a:spcAft>
                <a:spcPts val="600"/>
              </a:spcAft>
              <a:buSzPts val="2000"/>
              <a:buFont typeface="+mj-lt"/>
              <a:buAutoNum type="arabicPeriod"/>
            </a:pPr>
            <a:r>
              <a:rPr lang="en-US" sz="2000" dirty="0"/>
              <a:t>Exceptions – Handle all exceptions</a:t>
            </a:r>
          </a:p>
          <a:p>
            <a:pPr indent="-457200">
              <a:spcBef>
                <a:spcPts val="600"/>
              </a:spcBef>
              <a:spcAft>
                <a:spcPts val="600"/>
              </a:spcAft>
              <a:buSzPts val="2000"/>
              <a:buFont typeface="+mj-lt"/>
              <a:buAutoNum type="arabicPeriod"/>
            </a:pPr>
            <a:r>
              <a:rPr lang="en-US" sz="2000" dirty="0"/>
              <a:t>String Correctness – Do not concatenate different type of string literals</a:t>
            </a:r>
          </a:p>
          <a:p>
            <a:pPr indent="-457200">
              <a:spcBef>
                <a:spcPts val="600"/>
              </a:spcBef>
              <a:spcAft>
                <a:spcPts val="600"/>
              </a:spcAft>
              <a:buSzPts val="2000"/>
              <a:buFont typeface="+mj-lt"/>
              <a:buAutoNum type="arabicPeriod"/>
            </a:pPr>
            <a:r>
              <a:rPr lang="en-US" sz="2000" dirty="0"/>
              <a:t>Assertions – Use a static assertion to test the value of a constant expression</a:t>
            </a:r>
          </a:p>
          <a:p>
            <a:pPr lvl="0" indent="-457200" algn="l" rtl="0">
              <a:lnSpc>
                <a:spcPct val="90000"/>
              </a:lnSpc>
              <a:spcBef>
                <a:spcPts val="600"/>
              </a:spcBef>
              <a:spcAft>
                <a:spcPts val="600"/>
              </a:spcAft>
              <a:buClr>
                <a:schemeClr val="lt1"/>
              </a:buClr>
              <a:buSzPts val="2000"/>
              <a:buFont typeface="+mj-lt"/>
              <a:buAutoNum type="arabicPeriod"/>
            </a:pPr>
            <a:r>
              <a:rPr lang="en-US" sz="2000" dirty="0"/>
              <a:t>Data Type – Implement abstract data types using opaque types</a:t>
            </a:r>
          </a:p>
          <a:p>
            <a:pPr lvl="0" indent="-457200" algn="l" rtl="0">
              <a:lnSpc>
                <a:spcPct val="90000"/>
              </a:lnSpc>
              <a:spcBef>
                <a:spcPts val="0"/>
              </a:spcBef>
              <a:spcAft>
                <a:spcPts val="0"/>
              </a:spcAft>
              <a:buClr>
                <a:schemeClr val="lt1"/>
              </a:buClr>
              <a:buSzPts val="2000"/>
              <a:buFont typeface="+mj-lt"/>
              <a:buAutoNum type="arabicPeriod"/>
            </a:pPr>
            <a:endParaRPr lang="en-US" sz="20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Recorded Sound">
            <a:hlinkClick r:id="" action="ppaction://media"/>
            <a:extLst>
              <a:ext uri="{FF2B5EF4-FFF2-40B4-BE49-F238E27FC236}">
                <a16:creationId xmlns:a16="http://schemas.microsoft.com/office/drawing/2014/main" id="{79E24631-D668-D119-ED4F-D29A29690B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555224" y="5746244"/>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795"/>
    </mc:Choice>
    <mc:Fallback>
      <p:transition spd="slow" advTm="55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7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069502"/>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endParaRPr lang="en-US" sz="1800" dirty="0"/>
          </a:p>
          <a:p>
            <a:pPr marL="0" lvl="0" indent="0" algn="l" rtl="0">
              <a:lnSpc>
                <a:spcPct val="90000"/>
              </a:lnSpc>
              <a:spcBef>
                <a:spcPts val="0"/>
              </a:spcBef>
              <a:spcAft>
                <a:spcPts val="0"/>
              </a:spcAft>
              <a:buClr>
                <a:schemeClr val="lt1"/>
              </a:buClr>
              <a:buSzPts val="2000"/>
              <a:buNone/>
            </a:pPr>
            <a:r>
              <a:rPr lang="en-US" sz="2400" u="sng" dirty="0"/>
              <a:t>Encryption at rest</a:t>
            </a:r>
          </a:p>
          <a:p>
            <a:pPr marL="285750" indent="-285750">
              <a:spcBef>
                <a:spcPts val="0"/>
              </a:spcBef>
              <a:buSzPts val="2000"/>
            </a:pPr>
            <a:endParaRPr lang="en-US" sz="1600" dirty="0"/>
          </a:p>
          <a:p>
            <a:pPr marL="285750" indent="-285750">
              <a:spcBef>
                <a:spcPts val="0"/>
              </a:spcBef>
              <a:buSzPts val="2000"/>
            </a:pPr>
            <a:r>
              <a:rPr lang="en-US" sz="1600" dirty="0"/>
              <a:t>Used to protect data that is stored or at rest on a device or server</a:t>
            </a:r>
            <a:endParaRPr lang="en-US" sz="1800" dirty="0"/>
          </a:p>
          <a:p>
            <a:pPr marL="285750" indent="-285750">
              <a:spcBef>
                <a:spcPts val="0"/>
              </a:spcBef>
              <a:buSzPts val="2000"/>
            </a:pPr>
            <a:endParaRPr lang="en-US" sz="1800" dirty="0"/>
          </a:p>
          <a:p>
            <a:pPr marL="228600" lvl="0" indent="-228600" algn="l" rtl="0">
              <a:lnSpc>
                <a:spcPct val="90000"/>
              </a:lnSpc>
              <a:spcBef>
                <a:spcPts val="0"/>
              </a:spcBef>
              <a:spcAft>
                <a:spcPts val="0"/>
              </a:spcAft>
              <a:buClr>
                <a:schemeClr val="lt1"/>
              </a:buClr>
              <a:buSzPts val="2000"/>
              <a:buChar char="•"/>
            </a:pPr>
            <a:endParaRPr lang="en-US" sz="1800" dirty="0"/>
          </a:p>
          <a:p>
            <a:pPr marL="0" lvl="0" indent="0" algn="l" rtl="0">
              <a:lnSpc>
                <a:spcPct val="90000"/>
              </a:lnSpc>
              <a:spcBef>
                <a:spcPts val="0"/>
              </a:spcBef>
              <a:spcAft>
                <a:spcPts val="0"/>
              </a:spcAft>
              <a:buClr>
                <a:schemeClr val="lt1"/>
              </a:buClr>
              <a:buSzPts val="2000"/>
              <a:buNone/>
            </a:pPr>
            <a:r>
              <a:rPr lang="en-US" sz="2400" u="sng" dirty="0"/>
              <a:t>Encryption in flight </a:t>
            </a:r>
          </a:p>
          <a:p>
            <a:pPr marL="0" lvl="0" indent="0" algn="l" rtl="0">
              <a:lnSpc>
                <a:spcPct val="90000"/>
              </a:lnSpc>
              <a:spcBef>
                <a:spcPts val="0"/>
              </a:spcBef>
              <a:spcAft>
                <a:spcPts val="0"/>
              </a:spcAft>
              <a:buClr>
                <a:schemeClr val="lt1"/>
              </a:buClr>
              <a:buSzPts val="2000"/>
              <a:buNone/>
            </a:pPr>
            <a:endParaRPr lang="en-US" sz="2400" u="sng" dirty="0"/>
          </a:p>
          <a:p>
            <a:pPr marL="285750" indent="-285750">
              <a:spcBef>
                <a:spcPts val="0"/>
              </a:spcBef>
              <a:buSzPts val="2000"/>
            </a:pPr>
            <a:r>
              <a:rPr lang="en-US" sz="1800" dirty="0"/>
              <a:t>Used to secure data as it travels over networks or other communication channels</a:t>
            </a:r>
          </a:p>
          <a:p>
            <a:pPr marL="0" lvl="0" indent="0" algn="l" rtl="0">
              <a:lnSpc>
                <a:spcPct val="90000"/>
              </a:lnSpc>
              <a:spcBef>
                <a:spcPts val="0"/>
              </a:spcBef>
              <a:spcAft>
                <a:spcPts val="0"/>
              </a:spcAft>
              <a:buClr>
                <a:schemeClr val="lt1"/>
              </a:buClr>
              <a:buSzPts val="2000"/>
              <a:buNone/>
            </a:pPr>
            <a:endParaRPr lang="en-US" sz="1800" dirty="0"/>
          </a:p>
          <a:p>
            <a:pPr marL="228600" lvl="0" indent="-228600" algn="l" rtl="0">
              <a:lnSpc>
                <a:spcPct val="90000"/>
              </a:lnSpc>
              <a:spcBef>
                <a:spcPts val="0"/>
              </a:spcBef>
              <a:spcAft>
                <a:spcPts val="0"/>
              </a:spcAft>
              <a:buClr>
                <a:schemeClr val="lt1"/>
              </a:buClr>
              <a:buSzPts val="2000"/>
              <a:buChar char="•"/>
            </a:pPr>
            <a:endParaRPr lang="en-US" sz="1800" dirty="0"/>
          </a:p>
          <a:p>
            <a:pPr marL="0" lvl="0" indent="0" rtl="0">
              <a:lnSpc>
                <a:spcPct val="90000"/>
              </a:lnSpc>
              <a:spcBef>
                <a:spcPts val="0"/>
              </a:spcBef>
              <a:spcAft>
                <a:spcPts val="0"/>
              </a:spcAft>
              <a:buClr>
                <a:schemeClr val="lt1"/>
              </a:buClr>
              <a:buSzPts val="2000"/>
              <a:buNone/>
            </a:pPr>
            <a:r>
              <a:rPr lang="en-US" sz="2400" u="sng" dirty="0"/>
              <a:t>Encryption in use </a:t>
            </a:r>
          </a:p>
          <a:p>
            <a:pPr marL="0" lvl="0" indent="0" rtl="0">
              <a:lnSpc>
                <a:spcPct val="90000"/>
              </a:lnSpc>
              <a:spcBef>
                <a:spcPts val="0"/>
              </a:spcBef>
              <a:spcAft>
                <a:spcPts val="0"/>
              </a:spcAft>
              <a:buClr>
                <a:schemeClr val="lt1"/>
              </a:buClr>
              <a:buSzPts val="2000"/>
              <a:buNone/>
            </a:pPr>
            <a:endParaRPr lang="en-US" sz="2400" u="sng" dirty="0"/>
          </a:p>
          <a:p>
            <a:pPr marL="285750" indent="-285750">
              <a:spcBef>
                <a:spcPts val="0"/>
              </a:spcBef>
              <a:buSzPts val="2000"/>
            </a:pPr>
            <a:r>
              <a:rPr lang="en-US" sz="1800" dirty="0"/>
              <a:t>Allows data to remain encrypted while it is being processed or used by applications or algorithms</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Recorded Sound">
            <a:hlinkClick r:id="" action="ppaction://media"/>
            <a:extLst>
              <a:ext uri="{FF2B5EF4-FFF2-40B4-BE49-F238E27FC236}">
                <a16:creationId xmlns:a16="http://schemas.microsoft.com/office/drawing/2014/main" id="{B8283C0F-E709-9E39-DFE6-AD2B516D4E8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646664" y="5732089"/>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789"/>
    </mc:Choice>
    <mc:Fallback>
      <p:transition spd="slow" advTm="104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39696"/>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400"/>
              <a:buNone/>
            </a:pPr>
            <a:r>
              <a:rPr lang="en-US" sz="2400" u="sng" dirty="0"/>
              <a:t>Authentication</a:t>
            </a:r>
          </a:p>
          <a:p>
            <a:pPr marL="0" lvl="0" indent="0" algn="l" rtl="0">
              <a:lnSpc>
                <a:spcPct val="90000"/>
              </a:lnSpc>
              <a:spcBef>
                <a:spcPts val="0"/>
              </a:spcBef>
              <a:spcAft>
                <a:spcPts val="0"/>
              </a:spcAft>
              <a:buClr>
                <a:schemeClr val="lt1"/>
              </a:buClr>
              <a:buSzPts val="2400"/>
              <a:buNone/>
            </a:pPr>
            <a:endParaRPr lang="en-US" sz="2400" dirty="0"/>
          </a:p>
          <a:p>
            <a:pPr marL="0" lvl="0" indent="0" algn="l" rtl="0">
              <a:lnSpc>
                <a:spcPct val="90000"/>
              </a:lnSpc>
              <a:spcBef>
                <a:spcPts val="0"/>
              </a:spcBef>
              <a:spcAft>
                <a:spcPts val="0"/>
              </a:spcAft>
              <a:buClr>
                <a:schemeClr val="lt1"/>
              </a:buClr>
              <a:buSzPts val="2400"/>
              <a:buNone/>
            </a:pPr>
            <a:r>
              <a:rPr lang="en-US" sz="2000" dirty="0"/>
              <a:t>Focuses on verifying the identity of users, devices, or entities attempting to access a system or resource</a:t>
            </a:r>
          </a:p>
          <a:p>
            <a:pPr marL="0" lvl="0" indent="0" algn="l" rtl="0">
              <a:lnSpc>
                <a:spcPct val="90000"/>
              </a:lnSpc>
              <a:spcBef>
                <a:spcPts val="0"/>
              </a:spcBef>
              <a:spcAft>
                <a:spcPts val="0"/>
              </a:spcAft>
              <a:buClr>
                <a:schemeClr val="lt1"/>
              </a:buClr>
              <a:buSzPts val="2400"/>
              <a:buNone/>
            </a:pPr>
            <a:endParaRPr lang="en-US" sz="2400" dirty="0"/>
          </a:p>
          <a:p>
            <a:pPr marL="0" lvl="0" indent="0" algn="l" rtl="0">
              <a:lnSpc>
                <a:spcPct val="90000"/>
              </a:lnSpc>
              <a:spcBef>
                <a:spcPts val="0"/>
              </a:spcBef>
              <a:spcAft>
                <a:spcPts val="0"/>
              </a:spcAft>
              <a:buClr>
                <a:schemeClr val="lt1"/>
              </a:buClr>
              <a:buSzPts val="2400"/>
              <a:buNone/>
            </a:pPr>
            <a:r>
              <a:rPr lang="en-US" sz="2400" u="sng" dirty="0"/>
              <a:t>Authorization</a:t>
            </a:r>
          </a:p>
          <a:p>
            <a:pPr marL="0" lvl="0" indent="0" algn="l" rtl="0">
              <a:lnSpc>
                <a:spcPct val="90000"/>
              </a:lnSpc>
              <a:spcBef>
                <a:spcPts val="0"/>
              </a:spcBef>
              <a:spcAft>
                <a:spcPts val="0"/>
              </a:spcAft>
              <a:buClr>
                <a:schemeClr val="lt1"/>
              </a:buClr>
              <a:buSzPts val="2400"/>
              <a:buNone/>
            </a:pPr>
            <a:endParaRPr lang="en-US" sz="2400" dirty="0"/>
          </a:p>
          <a:p>
            <a:pPr marL="0" lvl="0" indent="0" algn="l" rtl="0">
              <a:lnSpc>
                <a:spcPct val="90000"/>
              </a:lnSpc>
              <a:spcBef>
                <a:spcPts val="0"/>
              </a:spcBef>
              <a:spcAft>
                <a:spcPts val="0"/>
              </a:spcAft>
              <a:buClr>
                <a:schemeClr val="lt1"/>
              </a:buClr>
              <a:buSzPts val="2400"/>
              <a:buNone/>
            </a:pPr>
            <a:r>
              <a:rPr lang="en-US" sz="2000" dirty="0"/>
              <a:t>Involves granting appropriate access rights and permissions to authenticated users or entities</a:t>
            </a:r>
          </a:p>
          <a:p>
            <a:pPr marL="0" lvl="0" indent="0" algn="l" rtl="0">
              <a:lnSpc>
                <a:spcPct val="90000"/>
              </a:lnSpc>
              <a:spcBef>
                <a:spcPts val="0"/>
              </a:spcBef>
              <a:spcAft>
                <a:spcPts val="0"/>
              </a:spcAft>
              <a:buClr>
                <a:schemeClr val="lt1"/>
              </a:buClr>
              <a:buSzPts val="2400"/>
              <a:buNone/>
            </a:pPr>
            <a:endParaRPr lang="en-US" sz="2400" dirty="0"/>
          </a:p>
          <a:p>
            <a:pPr marL="0" lvl="0" indent="0" algn="l" rtl="0">
              <a:lnSpc>
                <a:spcPct val="90000"/>
              </a:lnSpc>
              <a:spcBef>
                <a:spcPts val="0"/>
              </a:spcBef>
              <a:spcAft>
                <a:spcPts val="0"/>
              </a:spcAft>
              <a:buClr>
                <a:schemeClr val="lt1"/>
              </a:buClr>
              <a:buSzPts val="2400"/>
              <a:buNone/>
            </a:pPr>
            <a:r>
              <a:rPr lang="en-US" sz="2400" u="sng" dirty="0"/>
              <a:t>Accounting</a:t>
            </a:r>
          </a:p>
          <a:p>
            <a:pPr marL="0" lvl="0" indent="0" algn="l" rtl="0">
              <a:lnSpc>
                <a:spcPct val="90000"/>
              </a:lnSpc>
              <a:spcBef>
                <a:spcPts val="0"/>
              </a:spcBef>
              <a:spcAft>
                <a:spcPts val="0"/>
              </a:spcAft>
              <a:buClr>
                <a:schemeClr val="lt1"/>
              </a:buClr>
              <a:buSzPts val="2400"/>
              <a:buNone/>
            </a:pPr>
            <a:endParaRPr lang="en-US" dirty="0"/>
          </a:p>
          <a:p>
            <a:pPr marL="0" lvl="0" indent="0" algn="l" rtl="0">
              <a:lnSpc>
                <a:spcPct val="90000"/>
              </a:lnSpc>
              <a:spcBef>
                <a:spcPts val="0"/>
              </a:spcBef>
              <a:spcAft>
                <a:spcPts val="0"/>
              </a:spcAft>
              <a:buClr>
                <a:schemeClr val="lt1"/>
              </a:buClr>
              <a:buSzPts val="2400"/>
              <a:buNone/>
            </a:pPr>
            <a:r>
              <a:rPr lang="en-US" dirty="0"/>
              <a:t>Involves monitoring and logging user activities and system events to create a record of actions taken within the system</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Recorded Sound">
            <a:hlinkClick r:id="" action="ppaction://media"/>
            <a:extLst>
              <a:ext uri="{FF2B5EF4-FFF2-40B4-BE49-F238E27FC236}">
                <a16:creationId xmlns:a16="http://schemas.microsoft.com/office/drawing/2014/main" id="{293058ED-C4FB-D304-691D-27F6F164F95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4474" y="5767186"/>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670"/>
    </mc:Choice>
    <mc:Fallback>
      <p:transition spd="slow" advTm="90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6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741170" y="2686474"/>
            <a:ext cx="8709660" cy="148505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sz="6000" dirty="0"/>
              <a:t>Unit Testing</a:t>
            </a:r>
            <a:endParaRPr sz="6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E2B05718-8B01-8889-9885-BB068CF156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4474" y="57103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65"/>
    </mc:Choice>
    <mc:Fallback>
      <p:transition spd="slow" advTm="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45AE6-F911-8F4E-4D25-4B9F07D19616}"/>
              </a:ext>
            </a:extLst>
          </p:cNvPr>
          <p:cNvSpPr>
            <a:spLocks noGrp="1"/>
          </p:cNvSpPr>
          <p:nvPr>
            <p:ph type="title"/>
          </p:nvPr>
        </p:nvSpPr>
        <p:spPr/>
        <p:txBody>
          <a:bodyPr/>
          <a:lstStyle/>
          <a:p>
            <a:r>
              <a:rPr lang="en-US" dirty="0"/>
              <a:t>Out of Range Exception</a:t>
            </a:r>
          </a:p>
        </p:txBody>
      </p:sp>
      <p:pic>
        <p:nvPicPr>
          <p:cNvPr id="5" name="Picture 4" descr="A computer screen with white and green text&#10;&#10;Description automatically generated">
            <a:extLst>
              <a:ext uri="{FF2B5EF4-FFF2-40B4-BE49-F238E27FC236}">
                <a16:creationId xmlns:a16="http://schemas.microsoft.com/office/drawing/2014/main" id="{1864E7EA-6334-90A1-7AC6-32FBFDB185B2}"/>
              </a:ext>
            </a:extLst>
          </p:cNvPr>
          <p:cNvPicPr>
            <a:picLocks noChangeAspect="1"/>
          </p:cNvPicPr>
          <p:nvPr/>
        </p:nvPicPr>
        <p:blipFill>
          <a:blip r:embed="rId4"/>
          <a:stretch>
            <a:fillRect/>
          </a:stretch>
        </p:blipFill>
        <p:spPr>
          <a:xfrm>
            <a:off x="3584448" y="2340864"/>
            <a:ext cx="5023104" cy="1883664"/>
          </a:xfrm>
          <a:prstGeom prst="rect">
            <a:avLst/>
          </a:prstGeom>
        </p:spPr>
      </p:pic>
      <p:pic>
        <p:nvPicPr>
          <p:cNvPr id="7" name="Picture 6">
            <a:extLst>
              <a:ext uri="{FF2B5EF4-FFF2-40B4-BE49-F238E27FC236}">
                <a16:creationId xmlns:a16="http://schemas.microsoft.com/office/drawing/2014/main" id="{9A447B5F-ADF9-8677-DFC6-B4B10A698ECA}"/>
              </a:ext>
            </a:extLst>
          </p:cNvPr>
          <p:cNvPicPr>
            <a:picLocks noChangeAspect="1"/>
          </p:cNvPicPr>
          <p:nvPr/>
        </p:nvPicPr>
        <p:blipFill>
          <a:blip r:embed="rId5"/>
          <a:stretch>
            <a:fillRect/>
          </a:stretch>
        </p:blipFill>
        <p:spPr>
          <a:xfrm>
            <a:off x="2209736" y="5145820"/>
            <a:ext cx="7772527" cy="596612"/>
          </a:xfrm>
          <a:prstGeom prst="rect">
            <a:avLst/>
          </a:prstGeom>
        </p:spPr>
      </p:pic>
      <p:pic>
        <p:nvPicPr>
          <p:cNvPr id="9" name="Recorded Sound">
            <a:hlinkClick r:id="" action="ppaction://media"/>
            <a:extLst>
              <a:ext uri="{FF2B5EF4-FFF2-40B4-BE49-F238E27FC236}">
                <a16:creationId xmlns:a16="http://schemas.microsoft.com/office/drawing/2014/main" id="{493EED48-4E20-9C62-A36E-617F1B5136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18064" y="5876544"/>
            <a:ext cx="609600" cy="609600"/>
          </a:xfrm>
          <a:prstGeom prst="rect">
            <a:avLst/>
          </a:prstGeom>
        </p:spPr>
      </p:pic>
    </p:spTree>
    <p:extLst>
      <p:ext uri="{BB962C8B-B14F-4D97-AF65-F5344CB8AC3E}">
        <p14:creationId xmlns:p14="http://schemas.microsoft.com/office/powerpoint/2010/main" val="219313302"/>
      </p:ext>
    </p:extLst>
  </p:cSld>
  <p:clrMapOvr>
    <a:masterClrMapping/>
  </p:clrMapOvr>
  <mc:AlternateContent xmlns:mc="http://schemas.openxmlformats.org/markup-compatibility/2006">
    <mc:Choice xmlns:p14="http://schemas.microsoft.com/office/powerpoint/2010/main" Requires="p14">
      <p:transition spd="slow" p14:dur="2000" advTm="10677"/>
    </mc:Choice>
    <mc:Fallback>
      <p:transition spd="slow" advTm="10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www.w3.org/XML/1998/namespace"/>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3420</TotalTime>
  <Words>744</Words>
  <Application>Microsoft Office PowerPoint</Application>
  <PresentationFormat>Widescreen</PresentationFormat>
  <Paragraphs>131</Paragraphs>
  <Slides>18</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Open Sans</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Out of Range Exception</vt:lpstr>
      <vt:lpstr>Clear Erases Collection</vt:lpstr>
      <vt:lpstr>Empty on Create</vt:lpstr>
      <vt:lpstr>Resize Increases 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Primas, Tyler</cp:lastModifiedBy>
  <cp:revision>9</cp:revision>
  <dcterms:created xsi:type="dcterms:W3CDTF">2020-08-19T17:59:24Z</dcterms:created>
  <dcterms:modified xsi:type="dcterms:W3CDTF">2023-08-12T01:20:55Z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